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8" r:id="rId3"/>
    <p:sldId id="285" r:id="rId4"/>
    <p:sldId id="264" r:id="rId5"/>
    <p:sldId id="273" r:id="rId6"/>
    <p:sldId id="269" r:id="rId7"/>
    <p:sldId id="272" r:id="rId8"/>
    <p:sldId id="275" r:id="rId9"/>
    <p:sldId id="296" r:id="rId10"/>
    <p:sldId id="256" r:id="rId11"/>
    <p:sldId id="308" r:id="rId12"/>
    <p:sldId id="30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6164E-8958-462C-96E9-D38E79F2BFB4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D762A-A4AF-4A5B-AD18-A0B2221F8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082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28676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6CF022-0327-44BE-8EB7-063D6BA87F67}" type="slidenum">
              <a:rPr lang="es-ES" altLang="es-MX" smtClean="0"/>
              <a:pPr>
                <a:spcBef>
                  <a:spcPct val="0"/>
                </a:spcBef>
              </a:pPr>
              <a:t>2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46099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9396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257AC7-B9F9-4C31-911D-3AC71113AFF6}" type="slidenum">
              <a:rPr lang="es-ES" altLang="es-MX" smtClean="0"/>
              <a:pPr>
                <a:spcBef>
                  <a:spcPct val="0"/>
                </a:spcBef>
              </a:pPr>
              <a:t>3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1142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7578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ABBA56-475F-4DFD-B06D-DD61BC87ECB4}" type="slidenum">
              <a:rPr lang="es-ES" altLang="es-MX" smtClean="0"/>
              <a:pPr>
                <a:spcBef>
                  <a:spcPct val="0"/>
                </a:spcBef>
              </a:pPr>
              <a:t>12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5412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A140B-5632-471E-A7E0-DD763666B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3AC619-61DC-4793-9752-CF4712F0B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2008D9-0673-4491-A2C9-5572347B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AA64-FB73-4C42-B373-97A7F7A737A8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602957-2140-4ED3-81B6-9B2FA411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C00AC2-ECA2-4ED7-81A5-44863735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DBE8-FBD1-4D4A-BA24-AE739B25DF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133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155AF-F64B-45C2-8240-97158A3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4E8A43-0719-4ED2-81C3-16E2ABCDC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D7C1D0-1C2D-4290-BB0B-21D49843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AA64-FB73-4C42-B373-97A7F7A737A8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9B3A7F-4CF5-4A36-9D2E-3A6FAC3C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A38932-A66D-4B96-94FA-F72DB8FB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DBE8-FBD1-4D4A-BA24-AE739B25DF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10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DF5B7D-F288-49B5-90E3-A370F6FFD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EA2EF1-EEF9-4E8D-BB87-24EB43D01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D0F48-FB20-4434-8C99-992A3259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AA64-FB73-4C42-B373-97A7F7A737A8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DCECB3-69E5-4806-9272-1149A854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A17276-D2E6-4301-9F41-7EA37FD8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DBE8-FBD1-4D4A-BA24-AE739B25DF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539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9CAED-5F27-4065-8951-0B0AD511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E596D1-239C-4A3C-B1A8-B31271173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783878-468B-4520-A69A-6FE22F24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AA64-FB73-4C42-B373-97A7F7A737A8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04F1CB-C150-4922-8998-8E045760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041C13-2077-4194-B036-8419EFFB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DBE8-FBD1-4D4A-BA24-AE739B25DF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26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54B87-49BD-4DD2-B921-811A4C83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59DE09-2977-46C1-B6D1-CF48B41AF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EB1E4-C594-490E-8CC9-8F912550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AA64-FB73-4C42-B373-97A7F7A737A8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D97D49-543E-4384-A5F4-09B68AFA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021C38-FD03-436B-9EAF-7E47FF53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DBE8-FBD1-4D4A-BA24-AE739B25DF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47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9572A-08C6-4DB5-BD29-7D693475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38F813-678C-4CF5-BFB1-2D2763E1E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25609B-AA54-4194-A7EB-CCC3EFA99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BB3C6A-7A91-41F8-9EA6-89BB283ED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AA64-FB73-4C42-B373-97A7F7A737A8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514781-64F5-473C-A5CB-BB9E3AB7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88091-A9B0-435C-B599-928170DA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DBE8-FBD1-4D4A-BA24-AE739B25DF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195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3D892-EA3E-477C-B2F6-871C7D1F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C3D269-4872-41E4-A893-BA8DEC906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4B745E-2933-49D0-B0D3-AFC6F8907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7896F0-4AD3-464D-A625-E097DB134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DB6F308-D08C-4AC5-8D80-3024D935C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10AD6E9-9B7C-4BB5-99BD-2261A66F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AA64-FB73-4C42-B373-97A7F7A737A8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B79DFC-57B8-4D01-B299-E9A56388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33F865-98A6-4EB9-9BD3-DD436627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DBE8-FBD1-4D4A-BA24-AE739B25DF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93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6807E-E042-4C71-A482-0A213C5B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7EB4FC-C041-4E8C-B737-C0075151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AA64-FB73-4C42-B373-97A7F7A737A8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BBBDE3-71C3-4E2D-9F69-BD4E8602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1D4DD4-FC9C-48FE-A4CC-E1C681C8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DBE8-FBD1-4D4A-BA24-AE739B25DF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040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328190-5847-4218-A694-73CB1D4A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AA64-FB73-4C42-B373-97A7F7A737A8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9824C9-A786-4FDC-B2BD-C22EC5E8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419EC5-FE7A-48AB-A3F6-DDD12089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DBE8-FBD1-4D4A-BA24-AE739B25DF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946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D1A73-7083-452E-8D64-DEBE1BFF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B324C1-C438-4F6D-A32F-87A033F85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B8897-1E35-455C-B8CB-33F80283A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38CA1C-0012-45BC-BE44-D16392AF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AA64-FB73-4C42-B373-97A7F7A737A8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491E03-5A89-4AD6-8287-0507E75A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ED8DD5-9A23-4F20-8FE3-2F207BA2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DBE8-FBD1-4D4A-BA24-AE739B25DF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05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27105-1C02-4883-BAB8-788BE1D9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C14929-8319-4A28-8B33-23823F2C3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42A784-3E11-4B97-8560-B63B21AD1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096A70-64D7-4ACF-B097-C00EC9CC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AA64-FB73-4C42-B373-97A7F7A737A8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20FFF4-CE7A-4267-A32B-12772DA7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3CEA26-61A4-4CC6-B22D-129624A8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DBE8-FBD1-4D4A-BA24-AE739B25DF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8946A8-62DD-4CFE-9F85-B8AC2D90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7B2B43-935D-4BF0-9FE7-110509A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DED895-3C91-4EC2-89E5-3F0F9FE6C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8AA64-FB73-4C42-B373-97A7F7A737A8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6F195-1E4B-4376-B399-E2259D03A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E88B39-B629-43DE-AF8A-9ECF49499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CDBE8-FBD1-4D4A-BA24-AE739B25DF6A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C60B1306-F16F-4D7A-9828-CB324FB143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18" y="230188"/>
            <a:ext cx="3614692" cy="97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42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facebook&amp;source=images&amp;cd=&amp;cad=rja&amp;docid=7A0UaGuknG0OrM&amp;tbnid=BZtVO9MKLayvBM:&amp;ved=0CAUQjRw&amp;url=http%3A%2F%2Fgizmodo.com%2F5995099%2Ffacebooks-new-logo-takes-flat-and-simple-to-the-extreme&amp;ei=lWgKUpLhJcifyQHA_4CwDA&amp;bvm=bv.50500085,d.b2I&amp;psig=AFQjCNGsILcIkqq2wsReYoe_CpzDijfiXA&amp;ust=137650012700016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477" y="2103760"/>
            <a:ext cx="9951041" cy="264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97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3756B-20E9-42D2-907E-7C00905E5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1" y="306437"/>
            <a:ext cx="9144000" cy="931520"/>
          </a:xfrm>
        </p:spPr>
        <p:txBody>
          <a:bodyPr/>
          <a:lstStyle/>
          <a:p>
            <a:pPr algn="l"/>
            <a:r>
              <a:rPr lang="es-MX" dirty="0"/>
              <a:t>Conclusiones: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1416C6-4EF8-4C30-BA09-BE5F12EF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031" y="1448972"/>
            <a:ext cx="11380763" cy="540902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En los 14 años de vida de la Red Mujeres, Desarrollo Justicia y Paz, A.C., hemos podido observar que hay bajos niveles de autoestima en mujeres en condiciones de pobreza que constituyen fuertes limitantes para su acceso a los recursos, pues se perciben no merecedoras o no legítimas de ellos. De ahí la importancia de seguir impulsando el conocimiento de sus derechos y de procesos de empoderamiento.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Persiste la tendencia a emprender en lo individual aún cuando varios programas privilegiaban el financiamiento para grupos solidarios. Sin embargo, cuando las mujeres desarrollan competencias de trabajo en equipo, organización,  establecimiento y gestión de acuerdos, resolución de conflictos y negociación, hay mayor sobrevivencia de los grupos y sus emprendimientos.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 través de nuestro programa de educación financiera identificamos que hay un gran porcentaje de mujeres que les da pena hacer preguntas básicas para saber qué compromisos adquieren a la hora de solicitar un crédito porque no saben calcularlo, pero cuando aprenden se apropian del instrumento financiero para fines productivos.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En relación a las cajas de ahorro y crédito consultadas vía WOCCU LATAM, se pudo observar que: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Aunque el 50.36% de los socios son MUJERES resalta que, en ninguno de los casos, los directivos identifican que ellas se asocien porque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sean conscientes que al hacerlo se vuelven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co-propietarias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de la cooperativa. Esto pudiera constituir una desventaja para las mujeres, pues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al no asumirse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co-propietarias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en una sociedad que por definición es de propiedad colectiva,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se pudiera inhibir su involucramiento en la toma de decisiones y potencialmente, en el mejor aprovechamiento de los servicios financieros disponibles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Destaca que, en promedio, sólo el 34% de las socias son ahorradoras constantes (al menos un depósito al mes). No obstante, su nivel de endeudamiento es más alto que el del ahorro, pues en promedio el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48% 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socios que cuentan con algún tipo de crédito son mujeres.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3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3756B-20E9-42D2-907E-7C00905E5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1" y="306437"/>
            <a:ext cx="9144000" cy="931520"/>
          </a:xfrm>
        </p:spPr>
        <p:txBody>
          <a:bodyPr/>
          <a:lstStyle/>
          <a:p>
            <a:pPr algn="l"/>
            <a:r>
              <a:rPr lang="es-MX" dirty="0"/>
              <a:t>Conclusiones: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1416C6-4EF8-4C30-BA09-BE5F12EF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031" y="1237957"/>
            <a:ext cx="11380763" cy="540902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Casi el 60% de quienes toman los cursos de educación financiera que proveen las cajas son mujeres, en algunos casos llega a ser hasta del 80%.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Desde la perspectiva de las cajas consultadas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las principales barreras que enfrentan las mujeres para su inclusión financiera son: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Falta de información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Que su ingreso sea proveniente de su cónyuge.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 falta de ingresos formales propios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Falta de oportunidades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No hay cobertura suficiente, sobre todo zonas rurales y/o marginadas.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Por otra parte, desde su experiencia identifican que las ventajas de que las mujeres sean incluidas financieramente son: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Que cuenten con una independencia económica,.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Que pueden aportar ingresos extraordinarios para el hogar lo cual contribuirá a un mejor nivel de vida.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Que pueden realizar mejor administración de los recursos.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Que incrementa su responsabilidad y organización, por lo que no caen en mora.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Que pueden hacer aportaciones importantes en temas de presupuestos y administración financiera.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1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2 Rectángulo"/>
          <p:cNvSpPr>
            <a:spLocks noChangeArrowheads="1"/>
          </p:cNvSpPr>
          <p:nvPr/>
        </p:nvSpPr>
        <p:spPr bwMode="auto">
          <a:xfrm>
            <a:off x="6706348" y="1790301"/>
            <a:ext cx="4416737" cy="411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MX" sz="1867" b="1" i="1" dirty="0"/>
          </a:p>
          <a:p>
            <a:pPr eaLnBrk="1" hangingPunct="1"/>
            <a:endParaRPr lang="es-MX" altLang="es-MX" sz="1867" b="1" i="1" dirty="0"/>
          </a:p>
          <a:p>
            <a:pPr eaLnBrk="1" hangingPunct="1"/>
            <a:r>
              <a:rPr lang="es-MX" altLang="es-MX" sz="1867" i="1" dirty="0"/>
              <a:t> </a:t>
            </a:r>
            <a:endParaRPr lang="es-MX" altLang="es-MX" sz="1867" dirty="0"/>
          </a:p>
          <a:p>
            <a:pPr eaLnBrk="1" hangingPunct="1"/>
            <a:endParaRPr lang="es-MX" altLang="es-MX" sz="1867" b="1" i="1" dirty="0"/>
          </a:p>
          <a:p>
            <a:pPr eaLnBrk="1" hangingPunct="1"/>
            <a:r>
              <a:rPr lang="es-MX" altLang="es-MX" sz="1867" b="1" i="1" dirty="0"/>
              <a:t>OFICINAS NACIONALES:</a:t>
            </a:r>
            <a:endParaRPr lang="es-MX" altLang="es-MX" sz="1867" b="1" dirty="0"/>
          </a:p>
          <a:p>
            <a:pPr eaLnBrk="1" hangingPunct="1"/>
            <a:r>
              <a:rPr lang="es-MX" altLang="es-MX" sz="1867" i="1" dirty="0"/>
              <a:t> </a:t>
            </a:r>
            <a:endParaRPr lang="es-MX" altLang="es-MX" sz="1867" dirty="0"/>
          </a:p>
          <a:p>
            <a:pPr eaLnBrk="1" hangingPunct="1"/>
            <a:r>
              <a:rPr lang="es-MX" altLang="es-MX" sz="1867" i="1" dirty="0"/>
              <a:t>Caleta 520 Piso 2</a:t>
            </a:r>
            <a:endParaRPr lang="es-MX" altLang="es-MX" sz="1867" dirty="0"/>
          </a:p>
          <a:p>
            <a:pPr eaLnBrk="1" hangingPunct="1"/>
            <a:r>
              <a:rPr lang="es-MX" altLang="es-MX" sz="1867" i="1" dirty="0"/>
              <a:t>Col. Narvarte </a:t>
            </a:r>
            <a:r>
              <a:rPr lang="es-MX" altLang="es-MX" sz="1867" i="1" dirty="0" err="1"/>
              <a:t>Ote</a:t>
            </a:r>
            <a:r>
              <a:rPr lang="es-MX" altLang="es-MX" sz="1867" i="1" dirty="0"/>
              <a:t>.</a:t>
            </a:r>
            <a:endParaRPr lang="es-MX" altLang="es-MX" sz="1867" dirty="0"/>
          </a:p>
          <a:p>
            <a:pPr eaLnBrk="1" hangingPunct="1"/>
            <a:r>
              <a:rPr lang="es-MX" altLang="es-MX" sz="1867" i="1" dirty="0"/>
              <a:t>Del. Benito Juárez</a:t>
            </a:r>
            <a:endParaRPr lang="es-MX" altLang="es-MX" sz="1867" dirty="0"/>
          </a:p>
          <a:p>
            <a:pPr eaLnBrk="1" hangingPunct="1"/>
            <a:r>
              <a:rPr lang="es-MX" altLang="es-MX" sz="1867" i="1" dirty="0"/>
              <a:t>03020 México, D.F.</a:t>
            </a:r>
            <a:endParaRPr lang="es-MX" altLang="es-MX" sz="1867" dirty="0"/>
          </a:p>
          <a:p>
            <a:pPr eaLnBrk="1" hangingPunct="1"/>
            <a:r>
              <a:rPr lang="es-MX" altLang="es-MX" sz="1867" i="1" dirty="0"/>
              <a:t>Tel. (55) 50002807 al 09</a:t>
            </a:r>
            <a:endParaRPr lang="es-MX" altLang="es-MX" sz="1867" dirty="0"/>
          </a:p>
          <a:p>
            <a:pPr eaLnBrk="1" hangingPunct="1"/>
            <a:r>
              <a:rPr lang="es-MX" altLang="es-MX" sz="1867" i="1" dirty="0"/>
              <a:t>  </a:t>
            </a:r>
            <a:endParaRPr lang="es-MX" altLang="es-MX" sz="1867" dirty="0"/>
          </a:p>
          <a:p>
            <a:pPr eaLnBrk="1" hangingPunct="1"/>
            <a:r>
              <a:rPr lang="es-MX" altLang="es-MX" sz="1867" i="1" dirty="0"/>
              <a:t>unimossmujeres@yahoo.com.mx</a:t>
            </a:r>
          </a:p>
          <a:p>
            <a:pPr eaLnBrk="1" hangingPunct="1"/>
            <a:r>
              <a:rPr lang="es-MX" altLang="es-MX" sz="1867" i="1" dirty="0"/>
              <a:t>red_latinoamerica@yahoo.com</a:t>
            </a:r>
            <a:endParaRPr lang="es-MX" altLang="es-MX" sz="1867" dirty="0"/>
          </a:p>
        </p:txBody>
      </p:sp>
      <p:grpSp>
        <p:nvGrpSpPr>
          <p:cNvPr id="74755" name="3 Grupo"/>
          <p:cNvGrpSpPr>
            <a:grpSpLocks/>
          </p:cNvGrpSpPr>
          <p:nvPr/>
        </p:nvGrpSpPr>
        <p:grpSpPr bwMode="auto">
          <a:xfrm>
            <a:off x="1045372" y="2610893"/>
            <a:ext cx="4737825" cy="1718733"/>
            <a:chOff x="34925" y="2211710"/>
            <a:chExt cx="3553783" cy="1288009"/>
          </a:xfrm>
        </p:grpSpPr>
        <p:sp>
          <p:nvSpPr>
            <p:cNvPr id="74756" name="3 CuadroTexto"/>
            <p:cNvSpPr txBox="1">
              <a:spLocks noChangeArrowheads="1"/>
            </p:cNvSpPr>
            <p:nvPr/>
          </p:nvSpPr>
          <p:spPr bwMode="auto">
            <a:xfrm>
              <a:off x="275769" y="2211710"/>
              <a:ext cx="3312939" cy="62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s-MX" altLang="es-MX" sz="2400" dirty="0"/>
            </a:p>
            <a:p>
              <a:pPr algn="ctr" eaLnBrk="1" hangingPunct="1"/>
              <a:r>
                <a:rPr lang="es-MX" altLang="es-MX" sz="2400" dirty="0"/>
                <a:t>	 </a:t>
              </a:r>
              <a:r>
                <a:rPr lang="es-MX" altLang="es-MX" sz="2400" dirty="0" err="1">
                  <a:solidFill>
                    <a:srgbClr val="000099"/>
                  </a:solidFill>
                </a:rPr>
                <a:t>RedMujeresUnimoss</a:t>
              </a:r>
              <a:endParaRPr lang="es-MX" altLang="es-MX" sz="2400" dirty="0">
                <a:solidFill>
                  <a:srgbClr val="000099"/>
                </a:solidFill>
              </a:endParaRPr>
            </a:p>
          </p:txBody>
        </p:sp>
        <p:pic>
          <p:nvPicPr>
            <p:cNvPr id="74757" name="Picture 4" descr="http://img.gawkerassets.com/img/18l52wne4tsd6jpg/k-bigpic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8" r="20247"/>
            <a:stretch>
              <a:fillRect/>
            </a:stretch>
          </p:blipFill>
          <p:spPr bwMode="auto">
            <a:xfrm>
              <a:off x="624412" y="2458752"/>
              <a:ext cx="491203" cy="469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8" name="Picture 6" descr="http://blog.leonardo.com/wp-content/uploads/2014/05/Twitter-Logo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12" y="3002057"/>
              <a:ext cx="497662" cy="49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3 CuadroTexto"/>
            <p:cNvSpPr txBox="1">
              <a:spLocks noChangeArrowheads="1"/>
            </p:cNvSpPr>
            <p:nvPr/>
          </p:nvSpPr>
          <p:spPr bwMode="auto">
            <a:xfrm>
              <a:off x="34925" y="2789515"/>
              <a:ext cx="3384947" cy="62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s-MX" altLang="es-MX" sz="2400"/>
            </a:p>
            <a:p>
              <a:pPr algn="r" eaLnBrk="1" hangingPunct="1"/>
              <a:r>
                <a:rPr lang="es-MX" altLang="es-MX" sz="2400"/>
                <a:t>	 </a:t>
              </a:r>
              <a:r>
                <a:rPr lang="es-MX" altLang="es-MX" sz="2400">
                  <a:solidFill>
                    <a:srgbClr val="000099"/>
                  </a:solidFill>
                </a:rPr>
                <a:t>@MujeresUnimoss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/>
          </p:cNvSpPr>
          <p:nvPr>
            <p:ph type="title"/>
          </p:nvPr>
        </p:nvSpPr>
        <p:spPr>
          <a:xfrm>
            <a:off x="295422" y="359834"/>
            <a:ext cx="11850011" cy="13419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altLang="es-MX" sz="10666" dirty="0"/>
              <a:t>PRESENCIA</a:t>
            </a:r>
          </a:p>
        </p:txBody>
      </p:sp>
      <p:sp>
        <p:nvSpPr>
          <p:cNvPr id="19459" name="Rectangle 2"/>
          <p:cNvSpPr>
            <a:spLocks noGrp="1"/>
          </p:cNvSpPr>
          <p:nvPr>
            <p:ph sz="half" idx="1"/>
          </p:nvPr>
        </p:nvSpPr>
        <p:spPr>
          <a:xfrm>
            <a:off x="1" y="2771335"/>
            <a:ext cx="6286500" cy="4086665"/>
          </a:xfrm>
        </p:spPr>
        <p:txBody>
          <a:bodyPr/>
          <a:lstStyle/>
          <a:p>
            <a:pPr marL="592658" lvl="1" indent="-457200" algn="just">
              <a:buFont typeface="Wingdings" panose="05000000000000000000" pitchFamily="2" charset="2"/>
              <a:buChar char="§"/>
              <a:defRPr/>
            </a:pPr>
            <a:r>
              <a:rPr lang="es-MX" altLang="es-MX" sz="2667" dirty="0"/>
              <a:t>La </a:t>
            </a:r>
            <a:r>
              <a:rPr lang="es-MX" altLang="es-MX" sz="4800" b="1" dirty="0">
                <a:solidFill>
                  <a:srgbClr val="00B050"/>
                </a:solidFill>
              </a:rPr>
              <a:t>RED MUJERES </a:t>
            </a:r>
            <a:r>
              <a:rPr lang="es-MX" altLang="es-MX" sz="2667" dirty="0"/>
              <a:t>tiene presencia en 22 Estados de la República.</a:t>
            </a:r>
          </a:p>
          <a:p>
            <a:pPr marL="592658" lvl="1" indent="-457200" algn="just">
              <a:buFont typeface="Wingdings" panose="05000000000000000000" pitchFamily="2" charset="2"/>
              <a:buChar char="§"/>
              <a:defRPr/>
            </a:pPr>
            <a:endParaRPr lang="es-MX" altLang="es-MX" sz="2667" dirty="0"/>
          </a:p>
          <a:p>
            <a:pPr marL="592658" lvl="1" indent="-457200" algn="just">
              <a:buFont typeface="Wingdings" panose="05000000000000000000" pitchFamily="2" charset="2"/>
              <a:buChar char="§"/>
              <a:defRPr/>
            </a:pPr>
            <a:r>
              <a:rPr lang="es-MX" altLang="es-MX" sz="2667" dirty="0"/>
              <a:t>Afilia a más de 60,000 asociadas, principalmente del sector rural y urbano-popular</a:t>
            </a:r>
          </a:p>
          <a:p>
            <a:pPr marL="364058" lvl="1">
              <a:buFont typeface="Wingdings 2" charset="2"/>
              <a:buChar char=""/>
              <a:defRPr/>
            </a:pPr>
            <a:endParaRPr altLang="es-MX" sz="2667" dirty="0"/>
          </a:p>
        </p:txBody>
      </p:sp>
      <p:pic>
        <p:nvPicPr>
          <p:cNvPr id="27652" name="5 Imagen" descr="MAPA de méxi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241551"/>
            <a:ext cx="5905500" cy="44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/>
          </p:cNvSpPr>
          <p:nvPr>
            <p:ph type="title"/>
          </p:nvPr>
        </p:nvSpPr>
        <p:spPr>
          <a:xfrm>
            <a:off x="812800" y="156634"/>
            <a:ext cx="11379200" cy="1341967"/>
          </a:xfrm>
        </p:spPr>
        <p:txBody>
          <a:bodyPr/>
          <a:lstStyle/>
          <a:p>
            <a:pPr algn="r">
              <a:defRPr/>
            </a:pPr>
            <a:r>
              <a:rPr altLang="es-MX" sz="5067"/>
              <a:t>METODOLOGÍAS DE FORMACIÓN</a:t>
            </a:r>
            <a:endParaRPr altLang="es-MX"/>
          </a:p>
        </p:txBody>
      </p:sp>
      <p:sp>
        <p:nvSpPr>
          <p:cNvPr id="7172" name="Rectangle 3"/>
          <p:cNvSpPr>
            <a:spLocks noGrp="1"/>
          </p:cNvSpPr>
          <p:nvPr>
            <p:ph sz="half" idx="1"/>
          </p:nvPr>
        </p:nvSpPr>
        <p:spPr>
          <a:xfrm>
            <a:off x="285752" y="2000251"/>
            <a:ext cx="11525249" cy="4857749"/>
          </a:xfrm>
        </p:spPr>
        <p:txBody>
          <a:bodyPr>
            <a:normAutofit/>
          </a:bodyPr>
          <a:lstStyle/>
          <a:p>
            <a:pPr algn="just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667" dirty="0"/>
              <a:t>Desarrollo Humano: 35 hrs</a:t>
            </a:r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667" dirty="0"/>
              <a:t>Iguales pero Diferentes: 9 hrs</a:t>
            </a:r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667" dirty="0"/>
              <a:t>Aprender a Enseñar: 32 hrs</a:t>
            </a:r>
          </a:p>
          <a:p>
            <a:pPr marL="457189" indent="-457189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667" dirty="0"/>
              <a:t>Equidad, Violencia y Derechos Humanos: 20 hrs</a:t>
            </a:r>
          </a:p>
          <a:p>
            <a:pPr marL="457189" indent="-457189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667" dirty="0"/>
              <a:t>Negociadores para la Paz: 10 hrs</a:t>
            </a:r>
          </a:p>
          <a:p>
            <a:pPr marL="457189" indent="-457189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667" dirty="0"/>
              <a:t>Contraloría Social, Transparencia y Rendición de Cuentas:  9 hrs</a:t>
            </a:r>
          </a:p>
          <a:p>
            <a:pPr marL="457189" indent="-457189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sz="2667" dirty="0"/>
              <a:t>Profesionalización de Artesanos:  40 hrs</a:t>
            </a:r>
          </a:p>
          <a:p>
            <a:pPr marL="457189" indent="-457189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sz="2667" dirty="0"/>
              <a:t>Mujeres emprendedoras y empresarias:  20 hrs</a:t>
            </a:r>
          </a:p>
          <a:p>
            <a:pPr marL="457189" indent="-457189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sz="2667" dirty="0"/>
              <a:t>Sensibilización masculina para la complementariedad: 8 hrs</a:t>
            </a:r>
          </a:p>
          <a:p>
            <a:pPr marL="366175" lvl="1" indent="-366175" algn="just">
              <a:buFont typeface="Wingdings 2" charset="2"/>
              <a:buChar char=""/>
              <a:defRPr/>
            </a:pPr>
            <a:endParaRPr lang="es-MX" sz="2667" dirty="0"/>
          </a:p>
          <a:p>
            <a:pPr marL="366175" lvl="1" indent="-366175" algn="just">
              <a:buFont typeface="Wingdings 2" charset="2"/>
              <a:buChar char=""/>
              <a:defRPr/>
            </a:pPr>
            <a:endParaRPr lang="es-MX" sz="2667" dirty="0"/>
          </a:p>
          <a:p>
            <a:pPr marL="366175" lvl="1" indent="-366175" algn="just">
              <a:buFont typeface="Wingdings 2" charset="2"/>
              <a:buChar char=""/>
              <a:defRPr/>
            </a:pPr>
            <a:endParaRPr lang="es-MX" sz="2667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1"/>
            <a:ext cx="121920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10553" y="2644170"/>
            <a:ext cx="9170894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EDUCACIÓN FINANCIERA y EMPRENDIMIENTO PRODUCTIVO</a:t>
            </a:r>
          </a:p>
        </p:txBody>
      </p:sp>
    </p:spTree>
    <p:extLst>
      <p:ext uri="{BB962C8B-B14F-4D97-AF65-F5344CB8AC3E}">
        <p14:creationId xmlns:p14="http://schemas.microsoft.com/office/powerpoint/2010/main" val="248708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1392" y="597877"/>
            <a:ext cx="7524003" cy="970450"/>
          </a:xfrm>
        </p:spPr>
        <p:txBody>
          <a:bodyPr/>
          <a:lstStyle/>
          <a:p>
            <a:r>
              <a:rPr lang="es-MX" sz="3600" dirty="0"/>
              <a:t>COMPONENTES: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1159739" y="1843232"/>
            <a:ext cx="4318781" cy="4768583"/>
          </a:xfrm>
        </p:spPr>
        <p:txBody>
          <a:bodyPr>
            <a:normAutofit fontScale="92500" lnSpcReduction="10000"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002060"/>
                </a:solidFill>
              </a:rPr>
              <a:t>Curso de Educación Financiera y Emprendimiento Productivo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002060"/>
                </a:solidFill>
              </a:rPr>
              <a:t>Integración de Grupos de Trabajo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002060"/>
                </a:solidFill>
              </a:rPr>
              <a:t>Elaboración de Planes de Negocio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002060"/>
                </a:solidFill>
              </a:rPr>
              <a:t>Foro con Instituciones con programas de Empoderamiento Económico de las Mujeres.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002060"/>
                </a:solidFill>
              </a:rPr>
              <a:t>Campañas de Educación Financiera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002060"/>
                </a:solidFill>
              </a:rPr>
              <a:t>Gestión de Financiamiento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002060"/>
                </a:solidFill>
              </a:rPr>
              <a:t>Afiliación a la Caja Emprendedores </a:t>
            </a:r>
            <a:r>
              <a:rPr lang="es-MX" sz="2400" dirty="0" err="1">
                <a:solidFill>
                  <a:srgbClr val="002060"/>
                </a:solidFill>
              </a:rPr>
              <a:t>Unimoss</a:t>
            </a:r>
            <a:r>
              <a:rPr lang="es-MX" sz="2400" dirty="0">
                <a:solidFill>
                  <a:srgbClr val="002060"/>
                </a:solidFill>
              </a:rPr>
              <a:t>, SOCAP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20" y="1791238"/>
            <a:ext cx="5958513" cy="44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2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957" y="656354"/>
            <a:ext cx="8594643" cy="970450"/>
          </a:xfrm>
        </p:spPr>
        <p:txBody>
          <a:bodyPr>
            <a:normAutofit fontScale="90000"/>
          </a:bodyPr>
          <a:lstStyle/>
          <a:p>
            <a:r>
              <a:rPr lang="es-MX" sz="3600" dirty="0"/>
              <a:t>MUNICIPIOS PARTICIPANTES</a:t>
            </a:r>
            <a:br>
              <a:rPr lang="es-MX" sz="3600" dirty="0"/>
            </a:br>
            <a:r>
              <a:rPr lang="es-MX" sz="3600" dirty="0"/>
              <a:t>de 2010 a la fecha: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1112842" y="1752600"/>
            <a:ext cx="3711204" cy="4559300"/>
          </a:xfrm>
        </p:spPr>
        <p:txBody>
          <a:bodyPr>
            <a:normAutofit lnSpcReduction="10000"/>
          </a:bodyPr>
          <a:lstStyle/>
          <a:p>
            <a:pPr marL="355600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400" b="1" dirty="0">
                <a:solidFill>
                  <a:srgbClr val="002060"/>
                </a:solidFill>
              </a:rPr>
              <a:t>Aguascalientes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El Llano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Asientos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Jesús María</a:t>
            </a:r>
          </a:p>
          <a:p>
            <a:pPr marL="355600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400" b="1" dirty="0">
                <a:solidFill>
                  <a:srgbClr val="002060"/>
                </a:solidFill>
              </a:rPr>
              <a:t>Tlaxcala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Zitlaltepec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Huamantla</a:t>
            </a:r>
          </a:p>
          <a:p>
            <a:pPr marL="355600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400" b="1" dirty="0">
                <a:solidFill>
                  <a:srgbClr val="002060"/>
                </a:solidFill>
              </a:rPr>
              <a:t>Morelos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 err="1">
                <a:solidFill>
                  <a:srgbClr val="002060"/>
                </a:solidFill>
              </a:rPr>
              <a:t>Tlalquitenango</a:t>
            </a:r>
            <a:endParaRPr lang="es-MX" sz="2200" dirty="0">
              <a:solidFill>
                <a:srgbClr val="002060"/>
              </a:solidFill>
            </a:endParaRP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Jantetelco</a:t>
            </a:r>
          </a:p>
          <a:p>
            <a:pPr marL="355600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400" b="1" dirty="0">
                <a:solidFill>
                  <a:srgbClr val="002060"/>
                </a:solidFill>
              </a:rPr>
              <a:t>Jalisco 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 err="1">
                <a:solidFill>
                  <a:srgbClr val="002060"/>
                </a:solidFill>
              </a:rPr>
              <a:t>Cihuatlán</a:t>
            </a:r>
            <a:endParaRPr lang="es-MX" sz="2200" dirty="0">
              <a:solidFill>
                <a:srgbClr val="002060"/>
              </a:solidFill>
            </a:endParaRP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s-MX" sz="2200" b="1" dirty="0">
              <a:solidFill>
                <a:srgbClr val="002060"/>
              </a:solidFill>
            </a:endParaRPr>
          </a:p>
        </p:txBody>
      </p:sp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8523196" y="1752600"/>
            <a:ext cx="3259306" cy="4965700"/>
          </a:xfrm>
        </p:spPr>
        <p:txBody>
          <a:bodyPr>
            <a:normAutofit lnSpcReduction="10000"/>
          </a:bodyPr>
          <a:lstStyle/>
          <a:p>
            <a:pPr marL="355600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400" b="1" dirty="0">
                <a:solidFill>
                  <a:srgbClr val="002060"/>
                </a:solidFill>
              </a:rPr>
              <a:t>Estado de México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 err="1">
                <a:solidFill>
                  <a:srgbClr val="002060"/>
                </a:solidFill>
              </a:rPr>
              <a:t>Amanalco</a:t>
            </a:r>
            <a:r>
              <a:rPr lang="es-MX" sz="2200" dirty="0">
                <a:solidFill>
                  <a:srgbClr val="002060"/>
                </a:solidFill>
              </a:rPr>
              <a:t>, 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Villa Victoria y 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Villa de Allende</a:t>
            </a:r>
          </a:p>
          <a:p>
            <a:pPr marL="355600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400" b="1" dirty="0">
                <a:solidFill>
                  <a:srgbClr val="002060"/>
                </a:solidFill>
              </a:rPr>
              <a:t>Querétaro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 err="1">
                <a:solidFill>
                  <a:srgbClr val="002060"/>
                </a:solidFill>
              </a:rPr>
              <a:t>Tolimán</a:t>
            </a:r>
            <a:endParaRPr lang="es-MX" sz="2200" dirty="0">
              <a:solidFill>
                <a:srgbClr val="002060"/>
              </a:solidFill>
            </a:endParaRP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Colón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El Marqués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San Juan del Río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Cadereyta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 err="1">
                <a:solidFill>
                  <a:srgbClr val="002060"/>
                </a:solidFill>
              </a:rPr>
              <a:t>Amealco</a:t>
            </a:r>
            <a:endParaRPr lang="es-MX" sz="2200" dirty="0">
              <a:solidFill>
                <a:srgbClr val="002060"/>
              </a:solidFill>
            </a:endParaRP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Ezequiel Montes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Corregidora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2060"/>
                </a:solidFill>
              </a:rPr>
              <a:t>Querétaro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DFED57F-8852-453E-99F9-39CAE6D4CA5A}"/>
              </a:ext>
            </a:extLst>
          </p:cNvPr>
          <p:cNvSpPr txBox="1"/>
          <p:nvPr/>
        </p:nvSpPr>
        <p:spPr>
          <a:xfrm>
            <a:off x="4739638" y="1704535"/>
            <a:ext cx="36991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rgbClr val="002060"/>
                </a:solidFill>
              </a:rPr>
              <a:t>Hidalgo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</a:rPr>
              <a:t>Alfajayucan 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</a:rPr>
              <a:t>Nopala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s-MX" sz="2000" dirty="0">
              <a:solidFill>
                <a:srgbClr val="002060"/>
              </a:solidFill>
            </a:endParaRPr>
          </a:p>
          <a:p>
            <a:pPr marL="355600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rgbClr val="002060"/>
                </a:solidFill>
              </a:rPr>
              <a:t>Guanajuato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</a:rPr>
              <a:t>San Francisco del Rincón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</a:rPr>
              <a:t>Salamanca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s-MX" sz="2000" dirty="0">
              <a:solidFill>
                <a:srgbClr val="002060"/>
              </a:solidFill>
            </a:endParaRPr>
          </a:p>
          <a:p>
            <a:pPr marL="355600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rgbClr val="002060"/>
                </a:solidFill>
              </a:rPr>
              <a:t>Michoacán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</a:rPr>
              <a:t>Quiroga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s-MX" sz="2000" dirty="0">
              <a:solidFill>
                <a:srgbClr val="002060"/>
              </a:solidFill>
            </a:endParaRPr>
          </a:p>
          <a:p>
            <a:pPr marL="355600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rgbClr val="002060"/>
                </a:solidFill>
              </a:rPr>
              <a:t>Veracruz</a:t>
            </a:r>
          </a:p>
          <a:p>
            <a:pPr marL="648208" lvl="1" indent="-3556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</a:rPr>
              <a:t>Soledad de Doblado</a:t>
            </a:r>
          </a:p>
          <a:p>
            <a:pPr marL="292608" lvl="1"/>
            <a:endParaRPr lang="es-MX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6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>
          <a:xfrm>
            <a:off x="0" y="0"/>
            <a:ext cx="6274191" cy="39736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>
          <a:xfrm>
            <a:off x="5345044" y="2921000"/>
            <a:ext cx="6846956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8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lax3-1.xx.fbcdn.net/v/t1.0-9/14732367_1359553474084760_4349807215497235666_n.jpg?oh=65fe04cee4c85abbcbff0d9385fbdfef&amp;oe=58F9BB1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9"/>
          <a:stretch/>
        </p:blipFill>
        <p:spPr bwMode="auto">
          <a:xfrm>
            <a:off x="4127500" y="2344021"/>
            <a:ext cx="8064500" cy="45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" y="12700"/>
            <a:ext cx="6814290" cy="38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en un auditorio&#10;&#10;Descripción generada automáticamente">
            <a:extLst>
              <a:ext uri="{FF2B5EF4-FFF2-40B4-BE49-F238E27FC236}">
                <a16:creationId xmlns:a16="http://schemas.microsoft.com/office/drawing/2014/main" id="{3DC08F7D-167C-4EE3-971E-13A59861E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799"/>
            <a:ext cx="6705600" cy="5029200"/>
          </a:xfrm>
          <a:prstGeom prst="rect">
            <a:avLst/>
          </a:prstGeom>
        </p:spPr>
      </p:pic>
      <p:pic>
        <p:nvPicPr>
          <p:cNvPr id="6" name="Imagen 5" descr="Imagen que contiene interior, tabla, gente, cuarto&#10;&#10;Descripción generada automáticamente">
            <a:extLst>
              <a:ext uri="{FF2B5EF4-FFF2-40B4-BE49-F238E27FC236}">
                <a16:creationId xmlns:a16="http://schemas.microsoft.com/office/drawing/2014/main" id="{705ABCBA-7D98-475C-A674-1A275BF934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31"/>
          <a:stretch/>
        </p:blipFill>
        <p:spPr>
          <a:xfrm>
            <a:off x="-1" y="0"/>
            <a:ext cx="644729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84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783</Words>
  <Application>Microsoft Office PowerPoint</Application>
  <PresentationFormat>Panorámica</PresentationFormat>
  <Paragraphs>114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Wingdings 2</vt:lpstr>
      <vt:lpstr>Tema de Office</vt:lpstr>
      <vt:lpstr>Presentación de PowerPoint</vt:lpstr>
      <vt:lpstr>PRESENCIA</vt:lpstr>
      <vt:lpstr>METODOLOGÍAS DE FORMACIÓN</vt:lpstr>
      <vt:lpstr>Presentación de PowerPoint</vt:lpstr>
      <vt:lpstr>COMPONENTES:</vt:lpstr>
      <vt:lpstr>MUNICIPIOS PARTICIPANTES de 2010 a la fecha:</vt:lpstr>
      <vt:lpstr>Presentación de PowerPoint</vt:lpstr>
      <vt:lpstr>Presentación de PowerPoint</vt:lpstr>
      <vt:lpstr>Presentación de PowerPoint</vt:lpstr>
      <vt:lpstr>Conclusiones:</vt:lpstr>
      <vt:lpstr>Conclusiones: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Elvia Ramírez</dc:creator>
  <cp:lastModifiedBy>Elvia Ramírez</cp:lastModifiedBy>
  <cp:revision>7</cp:revision>
  <dcterms:created xsi:type="dcterms:W3CDTF">2020-11-29T23:52:00Z</dcterms:created>
  <dcterms:modified xsi:type="dcterms:W3CDTF">2020-11-30T00:47:20Z</dcterms:modified>
</cp:coreProperties>
</file>